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36" y="304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19FA-1BE0-4DE8-8C97-A673DE1B7F29}" type="datetimeFigureOut">
              <a:rPr kumimoji="1" lang="ja-JP" altLang="en-US" smtClean="0"/>
              <a:t>2016/2/19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61711-B2C5-4819-8497-567CE7D72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7130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19FA-1BE0-4DE8-8C97-A673DE1B7F29}" type="datetimeFigureOut">
              <a:rPr kumimoji="1" lang="ja-JP" altLang="en-US" smtClean="0"/>
              <a:t>2016/2/19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61711-B2C5-4819-8497-567CE7D72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617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19FA-1BE0-4DE8-8C97-A673DE1B7F29}" type="datetimeFigureOut">
              <a:rPr kumimoji="1" lang="ja-JP" altLang="en-US" smtClean="0"/>
              <a:t>2016/2/19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61711-B2C5-4819-8497-567CE7D72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5240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19FA-1BE0-4DE8-8C97-A673DE1B7F29}" type="datetimeFigureOut">
              <a:rPr kumimoji="1" lang="ja-JP" altLang="en-US" smtClean="0"/>
              <a:t>2016/2/19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61711-B2C5-4819-8497-567CE7D72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6247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19FA-1BE0-4DE8-8C97-A673DE1B7F29}" type="datetimeFigureOut">
              <a:rPr kumimoji="1" lang="ja-JP" altLang="en-US" smtClean="0"/>
              <a:t>2016/2/19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61711-B2C5-4819-8497-567CE7D72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3125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19FA-1BE0-4DE8-8C97-A673DE1B7F29}" type="datetimeFigureOut">
              <a:rPr kumimoji="1" lang="ja-JP" altLang="en-US" smtClean="0"/>
              <a:t>2016/2/19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61711-B2C5-4819-8497-567CE7D72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6307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19FA-1BE0-4DE8-8C97-A673DE1B7F29}" type="datetimeFigureOut">
              <a:rPr kumimoji="1" lang="ja-JP" altLang="en-US" smtClean="0"/>
              <a:t>2016/2/19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61711-B2C5-4819-8497-567CE7D72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5294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19FA-1BE0-4DE8-8C97-A673DE1B7F29}" type="datetimeFigureOut">
              <a:rPr kumimoji="1" lang="ja-JP" altLang="en-US" smtClean="0"/>
              <a:t>2016/2/19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61711-B2C5-4819-8497-567CE7D72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905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19FA-1BE0-4DE8-8C97-A673DE1B7F29}" type="datetimeFigureOut">
              <a:rPr kumimoji="1" lang="ja-JP" altLang="en-US" smtClean="0"/>
              <a:t>2016/2/19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61711-B2C5-4819-8497-567CE7D72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2568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19FA-1BE0-4DE8-8C97-A673DE1B7F29}" type="datetimeFigureOut">
              <a:rPr kumimoji="1" lang="ja-JP" altLang="en-US" smtClean="0"/>
              <a:t>2016/2/19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61711-B2C5-4819-8497-567CE7D72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0638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19FA-1BE0-4DE8-8C97-A673DE1B7F29}" type="datetimeFigureOut">
              <a:rPr kumimoji="1" lang="ja-JP" altLang="en-US" smtClean="0"/>
              <a:t>2016/2/19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61711-B2C5-4819-8497-567CE7D72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642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719FA-1BE0-4DE8-8C97-A673DE1B7F29}" type="datetimeFigureOut">
              <a:rPr kumimoji="1" lang="ja-JP" altLang="en-US" smtClean="0"/>
              <a:t>2016/2/19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61711-B2C5-4819-8497-567CE7D72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0909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08273" y="282005"/>
            <a:ext cx="6192688" cy="125804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342180" y="877118"/>
            <a:ext cx="6078635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500" b="1" dirty="0">
                <a:ln w="19050">
                  <a:noFill/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GS明朝E" pitchFamily="18" charset="-128"/>
                <a:ea typeface="HGS明朝E" pitchFamily="18" charset="-128"/>
              </a:rPr>
              <a:t>事例</a:t>
            </a:r>
            <a:r>
              <a:rPr lang="ja-JP" altLang="en-US" sz="2500" b="1" dirty="0" smtClean="0">
                <a:ln w="19050">
                  <a:noFill/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GS明朝E" pitchFamily="18" charset="-128"/>
                <a:ea typeface="HGS明朝E" pitchFamily="18" charset="-128"/>
              </a:rPr>
              <a:t>から</a:t>
            </a:r>
            <a:r>
              <a:rPr lang="ja-JP" altLang="en-US" sz="2500" b="1" dirty="0">
                <a:ln w="19050">
                  <a:noFill/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GS明朝E" pitchFamily="18" charset="-128"/>
                <a:ea typeface="HGS明朝E" pitchFamily="18" charset="-128"/>
              </a:rPr>
              <a:t>学ぶ</a:t>
            </a:r>
            <a:r>
              <a:rPr lang="ja-JP" altLang="en-US" sz="2500" b="1" dirty="0" smtClean="0">
                <a:ln w="19050">
                  <a:noFill/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GS明朝E" pitchFamily="18" charset="-128"/>
                <a:ea typeface="HGS明朝E" pitchFamily="18" charset="-128"/>
              </a:rPr>
              <a:t>初期集中</a:t>
            </a:r>
            <a:r>
              <a:rPr lang="ja-JP" altLang="en-US" sz="2500" b="1" dirty="0">
                <a:ln w="19050">
                  <a:noFill/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GS明朝E" pitchFamily="18" charset="-128"/>
                <a:ea typeface="HGS明朝E" pitchFamily="18" charset="-128"/>
              </a:rPr>
              <a:t>支援</a:t>
            </a:r>
            <a:r>
              <a:rPr lang="ja-JP" altLang="en-US" sz="2500" b="1" cap="none" spc="0" dirty="0" smtClean="0">
                <a:ln w="19050">
                  <a:noFill/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GS明朝E" pitchFamily="18" charset="-128"/>
                <a:ea typeface="HGS明朝E" pitchFamily="18" charset="-128"/>
              </a:rPr>
              <a:t> 参加申込書</a:t>
            </a:r>
            <a:endParaRPr lang="ja-JP" altLang="en-US" sz="2500" b="1" cap="none" spc="0" dirty="0">
              <a:ln w="19050">
                <a:noFill/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GS明朝E" pitchFamily="18" charset="-128"/>
              <a:ea typeface="HGS明朝E" pitchFamily="18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17798" y="205805"/>
            <a:ext cx="60050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cap="none" spc="0" dirty="0" smtClean="0">
                <a:ln w="19050">
                  <a:noFill/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GS明朝E" pitchFamily="18" charset="-128"/>
                <a:ea typeface="HGS明朝E" pitchFamily="18" charset="-128"/>
              </a:rPr>
              <a:t>やましろ認知症地域ケア連携協議会</a:t>
            </a:r>
            <a:r>
              <a:rPr lang="ja-JP" altLang="en-US" sz="4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　</a:t>
            </a:r>
            <a:endParaRPr lang="ja-JP" altLang="en-US" sz="4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42181" y="2576736"/>
            <a:ext cx="6183163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 smtClean="0">
                <a:latin typeface="HGP創英角ﾎﾟｯﾌﾟ体" pitchFamily="50" charset="-128"/>
                <a:ea typeface="HGP創英角ﾎﾟｯﾌﾟ体" pitchFamily="50" charset="-128"/>
              </a:rPr>
              <a:t>FAX</a:t>
            </a:r>
            <a:r>
              <a:rPr kumimoji="1" lang="ja-JP" altLang="en-US" sz="2800" dirty="0" smtClean="0">
                <a:latin typeface="HGP創英角ﾎﾟｯﾌﾟ体" pitchFamily="50" charset="-128"/>
                <a:ea typeface="HGP創英角ﾎﾟｯﾌﾟ体" pitchFamily="50" charset="-128"/>
              </a:rPr>
              <a:t>送信先 ： </a:t>
            </a:r>
            <a:r>
              <a:rPr kumimoji="1" lang="en-US" altLang="ja-JP" sz="2800" dirty="0" smtClean="0">
                <a:latin typeface="HGP創英角ﾎﾟｯﾌﾟ体" pitchFamily="50" charset="-128"/>
                <a:ea typeface="HGP創英角ﾎﾟｯﾌﾟ体" pitchFamily="50" charset="-128"/>
              </a:rPr>
              <a:t>0774-32-8399</a:t>
            </a:r>
            <a:endParaRPr kumimoji="1" lang="ja-JP" altLang="en-US" sz="2800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17798" y="1837492"/>
            <a:ext cx="61831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※</a:t>
            </a:r>
            <a:r>
              <a:rPr lang="ja-JP" altLang="en-US" sz="1400" dirty="0" smtClean="0"/>
              <a:t>参加を希望される方は、お手数をおかけいたしますが、下記にご記入いただき、</a:t>
            </a:r>
            <a:r>
              <a:rPr lang="en-US" altLang="ja-JP" sz="1400" b="1" u="sng" dirty="0"/>
              <a:t>3</a:t>
            </a:r>
            <a:r>
              <a:rPr lang="ja-JP" altLang="en-US" sz="1400" b="1" u="sng" dirty="0" smtClean="0"/>
              <a:t>月</a:t>
            </a:r>
            <a:r>
              <a:rPr lang="en-US" altLang="ja-JP" sz="1400" b="1" u="sng" dirty="0"/>
              <a:t>5</a:t>
            </a:r>
            <a:r>
              <a:rPr lang="ja-JP" altLang="en-US" sz="1400" b="1" u="sng" dirty="0" smtClean="0"/>
              <a:t>日（土）まで</a:t>
            </a:r>
            <a:r>
              <a:rPr lang="ja-JP" altLang="en-US" sz="1400" dirty="0" smtClean="0"/>
              <a:t>にお送りいただきますようお願い申し上げます。</a:t>
            </a:r>
            <a:endParaRPr lang="en-US" altLang="ja-JP" sz="1400" dirty="0" smtClean="0"/>
          </a:p>
        </p:txBody>
      </p:sp>
      <p:grpSp>
        <p:nvGrpSpPr>
          <p:cNvPr id="3" name="グループ化 2"/>
          <p:cNvGrpSpPr/>
          <p:nvPr/>
        </p:nvGrpSpPr>
        <p:grpSpPr>
          <a:xfrm>
            <a:off x="332656" y="3249191"/>
            <a:ext cx="6183163" cy="1246495"/>
            <a:chOff x="332656" y="5506705"/>
            <a:chExt cx="6183163" cy="1246495"/>
          </a:xfrm>
        </p:grpSpPr>
        <p:sp>
          <p:nvSpPr>
            <p:cNvPr id="9" name="テキスト ボックス 8"/>
            <p:cNvSpPr txBox="1"/>
            <p:nvPr/>
          </p:nvSpPr>
          <p:spPr>
            <a:xfrm>
              <a:off x="332656" y="5506705"/>
              <a:ext cx="6183163" cy="124649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3000"/>
                </a:lnSpc>
              </a:pPr>
              <a:r>
                <a:rPr kumimoji="1" lang="ja-JP" altLang="en-US" sz="1600" dirty="0" smtClean="0">
                  <a:latin typeface="+mj-ea"/>
                  <a:ea typeface="+mj-ea"/>
                </a:rPr>
                <a:t>所属機関名：</a:t>
              </a:r>
              <a:endParaRPr kumimoji="1" lang="en-US" altLang="ja-JP" sz="1600" dirty="0" smtClean="0">
                <a:latin typeface="+mj-ea"/>
                <a:ea typeface="+mj-ea"/>
              </a:endParaRPr>
            </a:p>
            <a:p>
              <a:pPr>
                <a:lnSpc>
                  <a:spcPts val="3000"/>
                </a:lnSpc>
              </a:pPr>
              <a:r>
                <a:rPr lang="en-US" altLang="ja-JP" sz="1600" dirty="0" smtClean="0">
                  <a:latin typeface="+mj-ea"/>
                  <a:ea typeface="+mj-ea"/>
                </a:rPr>
                <a:t>T E L</a:t>
              </a:r>
              <a:r>
                <a:rPr lang="ja-JP" altLang="en-US" sz="1600" dirty="0" smtClean="0">
                  <a:latin typeface="+mj-ea"/>
                  <a:ea typeface="+mj-ea"/>
                </a:rPr>
                <a:t>：</a:t>
              </a:r>
              <a:endParaRPr lang="en-US" altLang="ja-JP" sz="1600" dirty="0" smtClean="0">
                <a:latin typeface="+mj-ea"/>
                <a:ea typeface="+mj-ea"/>
              </a:endParaRPr>
            </a:p>
            <a:p>
              <a:pPr>
                <a:lnSpc>
                  <a:spcPts val="3000"/>
                </a:lnSpc>
              </a:pPr>
              <a:r>
                <a:rPr kumimoji="1" lang="en-US" altLang="ja-JP" sz="1600" dirty="0" smtClean="0">
                  <a:latin typeface="+mj-ea"/>
                  <a:ea typeface="+mj-ea"/>
                </a:rPr>
                <a:t>F A X</a:t>
              </a:r>
              <a:r>
                <a:rPr kumimoji="1" lang="ja-JP" altLang="en-US" sz="1600" dirty="0" smtClean="0">
                  <a:latin typeface="+mj-ea"/>
                  <a:ea typeface="+mj-ea"/>
                </a:rPr>
                <a:t>：</a:t>
              </a:r>
              <a:endParaRPr lang="en-US" altLang="ja-JP" sz="1600" dirty="0" smtClean="0">
                <a:latin typeface="+mj-ea"/>
                <a:ea typeface="+mj-ea"/>
              </a:endParaRPr>
            </a:p>
          </p:txBody>
        </p:sp>
        <p:cxnSp>
          <p:nvCxnSpPr>
            <p:cNvPr id="10" name="直線コネクタ 9"/>
            <p:cNvCxnSpPr/>
            <p:nvPr/>
          </p:nvCxnSpPr>
          <p:spPr>
            <a:xfrm>
              <a:off x="404664" y="5961112"/>
              <a:ext cx="611115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>
              <a:off x="404664" y="6321152"/>
              <a:ext cx="611115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/>
            <p:nvPr/>
          </p:nvCxnSpPr>
          <p:spPr>
            <a:xfrm>
              <a:off x="404664" y="6681192"/>
              <a:ext cx="611115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641892"/>
              </p:ext>
            </p:extLst>
          </p:nvPr>
        </p:nvGraphicFramePr>
        <p:xfrm>
          <a:off x="397804" y="4715401"/>
          <a:ext cx="6127539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116"/>
                <a:gridCol w="2088232"/>
                <a:gridCol w="172819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参 加 者 氏 名</a:t>
                      </a:r>
                      <a:endParaRPr kumimoji="1" lang="ja-JP" altLang="en-US" sz="16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bg1"/>
                          </a:solidFill>
                          <a:latin typeface="+mj-ea"/>
                          <a:ea typeface="+mn-ea"/>
                          <a:cs typeface="+mn-cs"/>
                        </a:rPr>
                        <a:t>職　種</a:t>
                      </a:r>
                      <a:endParaRPr kumimoji="1" lang="ja-JP" altLang="en-US" sz="1600" dirty="0" smtClean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備　考</a:t>
                      </a:r>
                      <a:endParaRPr kumimoji="1" lang="ja-JP" altLang="en-US" sz="1600" dirty="0" smtClean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" name="テキスト ボックス 15"/>
          <p:cNvSpPr txBox="1"/>
          <p:nvPr/>
        </p:nvSpPr>
        <p:spPr>
          <a:xfrm>
            <a:off x="414189" y="7038707"/>
            <a:ext cx="618316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 smtClean="0"/>
              <a:t>※</a:t>
            </a:r>
            <a:r>
              <a:rPr lang="ja-JP" altLang="en-US" sz="1050" dirty="0" smtClean="0"/>
              <a:t>本研修会についてご不明な点がございましたら、事務局までお問い合わせ下さい。</a:t>
            </a:r>
            <a:endParaRPr lang="en-US" altLang="ja-JP" sz="1050" dirty="0" smtClean="0"/>
          </a:p>
          <a:p>
            <a:r>
              <a:rPr lang="en-US" altLang="ja-JP" sz="1050" dirty="0"/>
              <a:t>※</a:t>
            </a:r>
            <a:r>
              <a:rPr lang="ja-JP" altLang="en-US" sz="1050" dirty="0" smtClean="0"/>
              <a:t>なお、当日は会場駐車場の混雑が予想されます。公共交通機関もしくは車両乗合にてご来場いただき</a:t>
            </a:r>
            <a:endParaRPr lang="en-US" altLang="ja-JP" sz="1050" dirty="0"/>
          </a:p>
          <a:p>
            <a:r>
              <a:rPr lang="ja-JP" altLang="en-US" sz="1050" dirty="0" smtClean="0"/>
              <a:t>ますよう、宜しくお願い申し上げます。</a:t>
            </a:r>
            <a:endParaRPr lang="en-US" altLang="ja-JP" sz="1050" dirty="0" smtClean="0"/>
          </a:p>
        </p:txBody>
      </p:sp>
      <p:cxnSp>
        <p:nvCxnSpPr>
          <p:cNvPr id="17" name="直線コネクタ 16"/>
          <p:cNvCxnSpPr/>
          <p:nvPr/>
        </p:nvCxnSpPr>
        <p:spPr>
          <a:xfrm>
            <a:off x="385614" y="863402"/>
            <a:ext cx="594000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グループ化 17"/>
          <p:cNvGrpSpPr/>
          <p:nvPr/>
        </p:nvGrpSpPr>
        <p:grpSpPr>
          <a:xfrm>
            <a:off x="3294893" y="7764877"/>
            <a:ext cx="3673599" cy="1934895"/>
            <a:chOff x="3140968" y="7813521"/>
            <a:chExt cx="3673599" cy="1934895"/>
          </a:xfrm>
        </p:grpSpPr>
        <p:sp>
          <p:nvSpPr>
            <p:cNvPr id="19" name="正方形/長方形 18"/>
            <p:cNvSpPr/>
            <p:nvPr/>
          </p:nvSpPr>
          <p:spPr>
            <a:xfrm>
              <a:off x="3140968" y="7813521"/>
              <a:ext cx="3359993" cy="1934895"/>
            </a:xfrm>
            <a:prstGeom prst="rect">
              <a:avLst/>
            </a:prstGeom>
            <a:solidFill>
              <a:srgbClr val="CC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3140968" y="7943428"/>
              <a:ext cx="304026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 smtClean="0">
                  <a:latin typeface="MS UI Gothic" pitchFamily="50" charset="-128"/>
                  <a:ea typeface="MS UI Gothic" pitchFamily="50" charset="-128"/>
                </a:rPr>
                <a:t>●お問い合わせ先</a:t>
              </a:r>
              <a:endParaRPr kumimoji="1" lang="en-US" altLang="ja-JP" sz="1600" b="1" dirty="0" smtClean="0">
                <a:latin typeface="MS UI Gothic" pitchFamily="50" charset="-128"/>
                <a:ea typeface="MS UI Gothic" pitchFamily="50" charset="-128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3140969" y="8394526"/>
              <a:ext cx="32798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 smtClean="0">
                  <a:latin typeface="MS UI Gothic" pitchFamily="50" charset="-128"/>
                  <a:ea typeface="MS UI Gothic" pitchFamily="50" charset="-128"/>
                </a:rPr>
                <a:t>やましろ認知症地域ケア連携協議会　事務局</a:t>
              </a:r>
              <a:endParaRPr kumimoji="1" lang="en-US" altLang="ja-JP" sz="1200" dirty="0" smtClean="0">
                <a:latin typeface="MS UI Gothic" pitchFamily="50" charset="-128"/>
                <a:ea typeface="MS UI Gothic" pitchFamily="50" charset="-128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3169543" y="8746782"/>
              <a:ext cx="364502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dirty="0" smtClean="0">
                  <a:latin typeface="MS UI Gothic" pitchFamily="50" charset="-128"/>
                  <a:ea typeface="MS UI Gothic" pitchFamily="50" charset="-128"/>
                </a:rPr>
                <a:t>〒</a:t>
              </a:r>
              <a:r>
                <a:rPr lang="en-US" altLang="ja-JP" sz="1200" dirty="0" smtClean="0">
                  <a:latin typeface="MS UI Gothic" pitchFamily="50" charset="-128"/>
                  <a:ea typeface="MS UI Gothic" pitchFamily="50" charset="-128"/>
                </a:rPr>
                <a:t>611-0011</a:t>
              </a:r>
              <a:r>
                <a:rPr lang="ja-JP" altLang="en-US" sz="1200" dirty="0" smtClean="0">
                  <a:latin typeface="MS UI Gothic" pitchFamily="50" charset="-128"/>
                  <a:ea typeface="MS UI Gothic" pitchFamily="50" charset="-128"/>
                </a:rPr>
                <a:t>　宇治市五ヶ庄三番割</a:t>
              </a:r>
              <a:r>
                <a:rPr lang="en-US" altLang="ja-JP" sz="1200" dirty="0" smtClean="0">
                  <a:latin typeface="MS UI Gothic" pitchFamily="50" charset="-128"/>
                  <a:ea typeface="MS UI Gothic" pitchFamily="50" charset="-128"/>
                </a:rPr>
                <a:t>32-1</a:t>
              </a:r>
            </a:p>
            <a:p>
              <a:r>
                <a:rPr lang="ja-JP" altLang="en-US" sz="1200" dirty="0">
                  <a:latin typeface="MS UI Gothic" pitchFamily="50" charset="-128"/>
                  <a:ea typeface="MS UI Gothic" pitchFamily="50" charset="-128"/>
                </a:rPr>
                <a:t>　</a:t>
              </a:r>
              <a:r>
                <a:rPr lang="ja-JP" altLang="en-US" sz="1200" dirty="0" smtClean="0">
                  <a:latin typeface="MS UI Gothic" pitchFamily="50" charset="-128"/>
                  <a:ea typeface="MS UI Gothic" pitchFamily="50" charset="-128"/>
                </a:rPr>
                <a:t>宇治おうばく病院　地域連携室内（羽鳥・</a:t>
              </a:r>
              <a:r>
                <a:rPr lang="ja-JP" altLang="en-US" sz="1200" dirty="0">
                  <a:latin typeface="MS UI Gothic" pitchFamily="50" charset="-128"/>
                  <a:ea typeface="MS UI Gothic" pitchFamily="50" charset="-128"/>
                </a:rPr>
                <a:t>畔田</a:t>
              </a:r>
              <a:r>
                <a:rPr lang="ja-JP" altLang="en-US" sz="1200" dirty="0" smtClean="0">
                  <a:latin typeface="MS UI Gothic" pitchFamily="50" charset="-128"/>
                  <a:ea typeface="MS UI Gothic" pitchFamily="50" charset="-128"/>
                </a:rPr>
                <a:t>）</a:t>
              </a:r>
              <a:endParaRPr lang="en-US" altLang="ja-JP" sz="1200" dirty="0" smtClean="0">
                <a:latin typeface="MS UI Gothic" pitchFamily="50" charset="-128"/>
                <a:ea typeface="MS UI Gothic" pitchFamily="50" charset="-128"/>
              </a:endParaRPr>
            </a:p>
            <a:p>
              <a:r>
                <a:rPr lang="ja-JP" altLang="en-US" sz="1200" dirty="0" smtClean="0">
                  <a:latin typeface="MS UI Gothic" pitchFamily="50" charset="-128"/>
                  <a:ea typeface="MS UI Gothic" pitchFamily="50" charset="-128"/>
                </a:rPr>
                <a:t>　℡：</a:t>
              </a:r>
              <a:r>
                <a:rPr lang="en-US" altLang="ja-JP" sz="1200" dirty="0" smtClean="0">
                  <a:latin typeface="MS UI Gothic" pitchFamily="50" charset="-128"/>
                  <a:ea typeface="MS UI Gothic" pitchFamily="50" charset="-128"/>
                </a:rPr>
                <a:t>0774-32-8111 / FAX</a:t>
              </a:r>
              <a:r>
                <a:rPr lang="ja-JP" altLang="en-US" sz="1200" dirty="0" smtClean="0">
                  <a:latin typeface="MS UI Gothic" pitchFamily="50" charset="-128"/>
                  <a:ea typeface="MS UI Gothic" pitchFamily="50" charset="-128"/>
                </a:rPr>
                <a:t>：</a:t>
              </a:r>
              <a:r>
                <a:rPr lang="en-US" altLang="ja-JP" sz="1200" dirty="0" smtClean="0">
                  <a:latin typeface="MS UI Gothic" pitchFamily="50" charset="-128"/>
                  <a:ea typeface="MS UI Gothic" pitchFamily="50" charset="-128"/>
                </a:rPr>
                <a:t>0774-32-8399</a:t>
              </a:r>
              <a:endParaRPr lang="en-US" altLang="ja-JP" sz="1200" dirty="0">
                <a:latin typeface="MS UI Gothic" pitchFamily="50" charset="-128"/>
                <a:ea typeface="MS UI Gothic" pitchFamily="50" charset="-128"/>
              </a:endParaRPr>
            </a:p>
            <a:p>
              <a:r>
                <a:rPr lang="ja-JP" altLang="en-US" sz="1200" dirty="0">
                  <a:latin typeface="MS UI Gothic" pitchFamily="50" charset="-128"/>
                  <a:ea typeface="MS UI Gothic" pitchFamily="50" charset="-128"/>
                </a:rPr>
                <a:t>　</a:t>
              </a:r>
              <a:r>
                <a:rPr lang="en-US" altLang="ja-JP" sz="1200" dirty="0" smtClean="0">
                  <a:latin typeface="MS UI Gothic" pitchFamily="50" charset="-128"/>
                  <a:ea typeface="MS UI Gothic" pitchFamily="50" charset="-128"/>
                </a:rPr>
                <a:t>E-mail</a:t>
              </a:r>
              <a:r>
                <a:rPr lang="ja-JP" altLang="en-US" sz="1200" dirty="0" smtClean="0">
                  <a:latin typeface="MS UI Gothic" pitchFamily="50" charset="-128"/>
                  <a:ea typeface="MS UI Gothic" pitchFamily="50" charset="-128"/>
                </a:rPr>
                <a:t>：</a:t>
              </a:r>
              <a:r>
                <a:rPr lang="en-US" altLang="ja-JP" sz="1200" dirty="0" smtClean="0">
                  <a:latin typeface="MS UI Gothic" pitchFamily="50" charset="-128"/>
                  <a:ea typeface="MS UI Gothic" pitchFamily="50" charset="-128"/>
                </a:rPr>
                <a:t>chiiki@eijinkai.or.jp</a:t>
              </a:r>
              <a:endParaRPr lang="ja-JP" altLang="en-US" sz="1200" dirty="0" smtClean="0">
                <a:latin typeface="MS UI Gothic" pitchFamily="50" charset="-128"/>
                <a:ea typeface="MS UI Gothic" pitchFamily="50" charset="-128"/>
              </a:endParaRPr>
            </a:p>
          </p:txBody>
        </p:sp>
        <p:cxnSp>
          <p:nvCxnSpPr>
            <p:cNvPr id="23" name="直線コネクタ 22"/>
            <p:cNvCxnSpPr/>
            <p:nvPr/>
          </p:nvCxnSpPr>
          <p:spPr>
            <a:xfrm>
              <a:off x="3212976" y="8281982"/>
              <a:ext cx="311263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グループ化 13"/>
          <p:cNvGrpSpPr>
            <a:grpSpLocks noChangeAspect="1"/>
          </p:cNvGrpSpPr>
          <p:nvPr/>
        </p:nvGrpSpPr>
        <p:grpSpPr>
          <a:xfrm>
            <a:off x="252209" y="7739011"/>
            <a:ext cx="2910600" cy="1986970"/>
            <a:chOff x="251123" y="7919047"/>
            <a:chExt cx="2700000" cy="1843200"/>
          </a:xfrm>
        </p:grpSpPr>
        <p:sp>
          <p:nvSpPr>
            <p:cNvPr id="2" name="正方形/長方形 1"/>
            <p:cNvSpPr>
              <a:spLocks/>
            </p:cNvSpPr>
            <p:nvPr/>
          </p:nvSpPr>
          <p:spPr>
            <a:xfrm>
              <a:off x="251123" y="7919047"/>
              <a:ext cx="2700000" cy="18432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4" name="Picture 2" descr="C:\Users\PSW-T-PC03\Desktop\map_p_m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0173" y="7933903"/>
              <a:ext cx="2665476" cy="18076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4195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125</Words>
  <Application>Microsoft Office PowerPoint</Application>
  <PresentationFormat>A4 210 x 297 mm</PresentationFormat>
  <Paragraphs>19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PIA-N11</dc:creator>
  <cp:lastModifiedBy>羽鳥PSW-T-PC03</cp:lastModifiedBy>
  <cp:revision>20</cp:revision>
  <cp:lastPrinted>2016-02-12T12:35:16Z</cp:lastPrinted>
  <dcterms:created xsi:type="dcterms:W3CDTF">2013-11-15T23:13:56Z</dcterms:created>
  <dcterms:modified xsi:type="dcterms:W3CDTF">2016-02-19T05:30:38Z</dcterms:modified>
</cp:coreProperties>
</file>